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65" r:id="rId2"/>
    <p:sldId id="261" r:id="rId3"/>
    <p:sldId id="262" r:id="rId4"/>
    <p:sldId id="263" r:id="rId5"/>
    <p:sldId id="26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3996" autoAdjust="0"/>
  </p:normalViewPr>
  <p:slideViewPr>
    <p:cSldViewPr snapToGrid="0">
      <p:cViewPr varScale="1">
        <p:scale>
          <a:sx n="54" d="100"/>
          <a:sy n="54" d="100"/>
        </p:scale>
        <p:origin x="1071" y="45"/>
      </p:cViewPr>
      <p:guideLst/>
    </p:cSldViewPr>
  </p:slideViewPr>
  <p:notesTextViewPr>
    <p:cViewPr>
      <p:scale>
        <a:sx n="75" d="100"/>
        <a:sy n="7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81CFAD-F7DB-4C41-B74C-768AF338C9E3}" type="datetimeFigureOut">
              <a:rPr lang="en-US" smtClean="0"/>
              <a:t>8/17/2020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70E9FA-0888-4DD7-8539-88F6C922959D}" type="slidenum">
              <a:rPr lang="en-US" smtClean="0"/>
              <a:t>‹#›</a:t>
            </a:fld>
            <a:endParaRPr lang="en-US" dirty="0"/>
          </a:p>
        </p:txBody>
      </p:sp>
    </p:spTree>
    <p:extLst>
      <p:ext uri="{BB962C8B-B14F-4D97-AF65-F5344CB8AC3E}">
        <p14:creationId xmlns:p14="http://schemas.microsoft.com/office/powerpoint/2010/main" val="3956929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Everyone’s grief is unique. Therefore, it’s difficult to know what to say or do after someone you know has lost</a:t>
            </a:r>
            <a:r>
              <a:rPr lang="en-US" sz="1200" b="0" i="0" kern="1200" baseline="0" dirty="0" smtClean="0">
                <a:solidFill>
                  <a:schemeClr val="tx1"/>
                </a:solidFill>
                <a:effectLst/>
                <a:latin typeface="+mn-lt"/>
                <a:ea typeface="+mn-ea"/>
                <a:cs typeface="+mn-cs"/>
              </a:rPr>
              <a:t> a loved one</a:t>
            </a:r>
            <a:r>
              <a:rPr lang="en-US" sz="1200" b="0" i="0" kern="1200" dirty="0" smtClean="0">
                <a:solidFill>
                  <a:schemeClr val="tx1"/>
                </a:solidFill>
                <a:effectLst/>
                <a:latin typeface="+mn-lt"/>
                <a:ea typeface="+mn-ea"/>
                <a:cs typeface="+mn-cs"/>
              </a:rPr>
              <a:t>. However, there are</a:t>
            </a:r>
            <a:r>
              <a:rPr lang="en-US" sz="1200" b="0" i="0" kern="1200" baseline="0" dirty="0" smtClean="0">
                <a:solidFill>
                  <a:schemeClr val="tx1"/>
                </a:solidFill>
                <a:effectLst/>
                <a:latin typeface="+mn-lt"/>
                <a:ea typeface="+mn-ea"/>
                <a:cs typeface="+mn-cs"/>
              </a:rPr>
              <a:t> some specific things that you can say or do.</a:t>
            </a:r>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 one universal thing grieving people want</a:t>
            </a:r>
            <a:r>
              <a:rPr lang="en-US" sz="1200" b="0" i="0" kern="1200" baseline="0" dirty="0" smtClean="0">
                <a:solidFill>
                  <a:schemeClr val="tx1"/>
                </a:solidFill>
                <a:effectLst/>
                <a:latin typeface="+mn-lt"/>
                <a:ea typeface="+mn-ea"/>
                <a:cs typeface="+mn-cs"/>
              </a:rPr>
              <a:t> you to is </a:t>
            </a:r>
            <a:r>
              <a:rPr lang="en-US" sz="1200" b="0" i="0" kern="1200" dirty="0" smtClean="0">
                <a:solidFill>
                  <a:schemeClr val="tx1"/>
                </a:solidFill>
                <a:effectLst/>
                <a:latin typeface="+mn-lt"/>
                <a:ea typeface="+mn-ea"/>
                <a:cs typeface="+mn-cs"/>
              </a:rPr>
              <a:t>acknowledge our loved one has died.</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Don’t put pressure on yourself to say something profound or worry you’re going to make the grieving person more upset. Nothing you say is going to take their pain away. And when you bring up their loss, it’s not going to make them feel worse. In fact, the opposite is true.  </a:t>
            </a:r>
          </a:p>
          <a:p>
            <a:endParaRPr lang="en-US" sz="1200" b="0" i="0" kern="1200" dirty="0" smtClean="0">
              <a:solidFill>
                <a:schemeClr val="tx1"/>
              </a:solidFill>
              <a:effectLst/>
              <a:latin typeface="+mn-lt"/>
              <a:ea typeface="+mn-ea"/>
              <a:cs typeface="+mn-cs"/>
            </a:endParaRPr>
          </a:p>
          <a:p>
            <a:r>
              <a:rPr lang="en-US" dirty="0" smtClean="0"/>
              <a:t>Often times, the bereaved feel alone in their grief because people are too uncomfortable to say something. Even worse, some people try to avoid the grieving person. That’s never a good idea.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a:r>
            <a:br>
              <a:rPr lang="en-US" dirty="0" smtClean="0"/>
            </a:br>
            <a:r>
              <a:rPr lang="en-US" dirty="0" smtClean="0"/>
              <a:t>Our culture is so grief adverse that everyone wants to offer advice in an attempt to fix the bereaved. The truth is that no one can fix a grieving person. We’re on a healing journey to learn to live with our grief. But we’ll never be fixed. So, don’t try to offer advice. The best thing you can do is offer an ear and then really listen if they take you up on 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4D70E9FA-0888-4DD7-8539-88F6C922959D}" type="slidenum">
              <a:rPr lang="en-US" smtClean="0"/>
              <a:t>2</a:t>
            </a:fld>
            <a:endParaRPr lang="en-US" dirty="0"/>
          </a:p>
        </p:txBody>
      </p:sp>
    </p:spTree>
    <p:extLst>
      <p:ext uri="{BB962C8B-B14F-4D97-AF65-F5344CB8AC3E}">
        <p14:creationId xmlns:p14="http://schemas.microsoft.com/office/powerpoint/2010/main" val="1157708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 used to be guilty of saying “I’m here, let me know if you need anything.”</a:t>
            </a:r>
            <a:r>
              <a:rPr lang="en-US" sz="1200" kern="1200" baseline="0" dirty="0" smtClean="0">
                <a:solidFill>
                  <a:schemeClr val="tx1"/>
                </a:solidFill>
                <a:effectLst/>
                <a:latin typeface="+mn-lt"/>
                <a:ea typeface="+mn-ea"/>
                <a:cs typeface="+mn-cs"/>
              </a:rPr>
              <a:t> I</a:t>
            </a:r>
            <a:r>
              <a:rPr lang="en-US" sz="1200" kern="1200" dirty="0" smtClean="0">
                <a:solidFill>
                  <a:schemeClr val="tx1"/>
                </a:solidFill>
                <a:effectLst/>
                <a:latin typeface="+mn-lt"/>
                <a:ea typeface="+mn-ea"/>
                <a:cs typeface="+mn-cs"/>
              </a:rPr>
              <a:t>t’s likely you won’t get a call or text. Instead, tell the grieving person something specific you can do for them. For example, say “I’m coming over on Tuesday afternoon to take your kids.”</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Most grieving people fear their loved one will be forgotten. So to hear someone say their name or tell a story about them will make their day. Even if the grieving person sheds a tear, it’s OK. They will be grateful you brought up their loved one.</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Most people approach a grieving person with “How are you doing”, which is simple and shows that you care. But it’s a tough question for a grieving person to answer because if they say “good” they’re lying. But to tell the truth that they’re really sad is just hard to say all the time.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like the idea of asking a grieving person how they’re doing today. There are good days and bad days that come with the grief journey. So when someone asked me how I was doing that day, I would tell the truth. “Today is a bad day, but I know another good day is coming.” Or I would say “Today is a good day, thank you.”</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D70E9FA-0888-4DD7-8539-88F6C922959D}" type="slidenum">
              <a:rPr lang="en-US" smtClean="0"/>
              <a:t>3</a:t>
            </a:fld>
            <a:endParaRPr lang="en-US" dirty="0"/>
          </a:p>
        </p:txBody>
      </p:sp>
    </p:spTree>
    <p:extLst>
      <p:ext uri="{BB962C8B-B14F-4D97-AF65-F5344CB8AC3E}">
        <p14:creationId xmlns:p14="http://schemas.microsoft.com/office/powerpoint/2010/main" val="4076233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70E9FA-0888-4DD7-8539-88F6C922959D}" type="slidenum">
              <a:rPr lang="en-US" smtClean="0"/>
              <a:t>4</a:t>
            </a:fld>
            <a:endParaRPr lang="en-US" dirty="0"/>
          </a:p>
        </p:txBody>
      </p:sp>
    </p:spTree>
    <p:extLst>
      <p:ext uri="{BB962C8B-B14F-4D97-AF65-F5344CB8AC3E}">
        <p14:creationId xmlns:p14="http://schemas.microsoft.com/office/powerpoint/2010/main" val="367022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70E9FA-0888-4DD7-8539-88F6C922959D}" type="slidenum">
              <a:rPr lang="en-US" smtClean="0"/>
              <a:t>5</a:t>
            </a:fld>
            <a:endParaRPr lang="en-US" dirty="0"/>
          </a:p>
        </p:txBody>
      </p:sp>
    </p:spTree>
    <p:extLst>
      <p:ext uri="{BB962C8B-B14F-4D97-AF65-F5344CB8AC3E}">
        <p14:creationId xmlns:p14="http://schemas.microsoft.com/office/powerpoint/2010/main" val="2406838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8/17/2020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8/17/2020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milymcdowell.com/collections/empathy-card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1.jp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2339" y="2296357"/>
            <a:ext cx="8596668" cy="1320800"/>
          </a:xfrm>
        </p:spPr>
        <p:txBody>
          <a:bodyPr>
            <a:noAutofit/>
          </a:bodyPr>
          <a:lstStyle/>
          <a:p>
            <a:pPr algn="ctr"/>
            <a:r>
              <a:rPr lang="en-US" sz="4400" dirty="0"/>
              <a:t>Tips for Helping Grieving People: </a:t>
            </a:r>
            <a:r>
              <a:rPr lang="en-US" sz="4400" dirty="0" smtClean="0"/>
              <a:t/>
            </a:r>
            <a:br>
              <a:rPr lang="en-US" sz="4400" dirty="0" smtClean="0"/>
            </a:br>
            <a:r>
              <a:rPr lang="en-US" sz="4400" dirty="0" smtClean="0"/>
              <a:t>What </a:t>
            </a:r>
            <a:r>
              <a:rPr lang="en-US" sz="4400" dirty="0"/>
              <a:t>To Say and Do</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855" y="278296"/>
            <a:ext cx="3592576" cy="1296062"/>
          </a:xfrm>
          <a:prstGeom prst="rect">
            <a:avLst/>
          </a:prstGeom>
        </p:spPr>
      </p:pic>
    </p:spTree>
    <p:extLst>
      <p:ext uri="{BB962C8B-B14F-4D97-AF65-F5344CB8AC3E}">
        <p14:creationId xmlns:p14="http://schemas.microsoft.com/office/powerpoint/2010/main" val="331784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2112" y="278296"/>
            <a:ext cx="5470804" cy="1394093"/>
          </a:xfrm>
        </p:spPr>
        <p:txBody>
          <a:bodyPr>
            <a:normAutofit fontScale="90000"/>
          </a:bodyPr>
          <a:lstStyle/>
          <a:p>
            <a:r>
              <a:rPr lang="en-US" dirty="0"/>
              <a:t>Tips for Helping Grieving People</a:t>
            </a:r>
            <a:r>
              <a:rPr lang="en-US" dirty="0" smtClean="0"/>
              <a:t>: What To Say and Do</a:t>
            </a:r>
            <a:endParaRPr lang="en-US" dirty="0"/>
          </a:p>
        </p:txBody>
      </p:sp>
      <p:sp>
        <p:nvSpPr>
          <p:cNvPr id="3" name="Content Placeholder 2"/>
          <p:cNvSpPr>
            <a:spLocks noGrp="1"/>
          </p:cNvSpPr>
          <p:nvPr>
            <p:ph idx="1"/>
          </p:nvPr>
        </p:nvSpPr>
        <p:spPr>
          <a:xfrm>
            <a:off x="677334" y="1510540"/>
            <a:ext cx="9104340" cy="4866197"/>
          </a:xfrm>
        </p:spPr>
        <p:txBody>
          <a:bodyPr>
            <a:normAutofit/>
          </a:bodyPr>
          <a:lstStyle/>
          <a:p>
            <a:endParaRPr lang="en-US" dirty="0" smtClean="0"/>
          </a:p>
          <a:p>
            <a:r>
              <a:rPr lang="en-US" sz="2400" dirty="0" smtClean="0"/>
              <a:t>Acknowledge </a:t>
            </a:r>
            <a:r>
              <a:rPr lang="en-US" sz="2400" dirty="0" smtClean="0"/>
              <a:t>the bereaved person’s loss</a:t>
            </a:r>
            <a:endParaRPr lang="en-US" sz="2400" dirty="0"/>
          </a:p>
          <a:p>
            <a:pPr lvl="1"/>
            <a:r>
              <a:rPr lang="en-US" sz="2200" dirty="0" smtClean="0"/>
              <a:t>What you can </a:t>
            </a:r>
            <a:r>
              <a:rPr lang="en-US" sz="2200" dirty="0" smtClean="0"/>
              <a:t>say: </a:t>
            </a:r>
          </a:p>
          <a:p>
            <a:pPr marL="1314450" lvl="2" indent="-457200">
              <a:buFont typeface="+mj-lt"/>
              <a:buAutoNum type="arabicPeriod"/>
            </a:pPr>
            <a:r>
              <a:rPr lang="en-US" sz="2000" dirty="0" smtClean="0"/>
              <a:t>“</a:t>
            </a:r>
            <a:r>
              <a:rPr lang="en-US" sz="2000" i="1" dirty="0" smtClean="0"/>
              <a:t>You’ve been on my mind a lot lately</a:t>
            </a:r>
            <a:r>
              <a:rPr lang="en-US" sz="2000" dirty="0" smtClean="0"/>
              <a:t>. </a:t>
            </a:r>
            <a:r>
              <a:rPr lang="en-US" sz="2000" i="1" dirty="0" smtClean="0"/>
              <a:t>I hope you’re finding some moments of comfort and peace</a:t>
            </a:r>
            <a:r>
              <a:rPr lang="en-US" sz="2000" dirty="0" smtClean="0"/>
              <a:t>.” </a:t>
            </a:r>
            <a:endParaRPr lang="en-US" sz="2000" dirty="0"/>
          </a:p>
          <a:p>
            <a:pPr marL="1314450" lvl="2" indent="-457200">
              <a:buFont typeface="+mj-lt"/>
              <a:buAutoNum type="arabicPeriod"/>
            </a:pPr>
            <a:r>
              <a:rPr lang="en-US" sz="2000" dirty="0" smtClean="0"/>
              <a:t>“</a:t>
            </a:r>
            <a:r>
              <a:rPr lang="en-US" sz="2000" i="1" dirty="0" smtClean="0"/>
              <a:t>If you want someone to listen, I’m available.”</a:t>
            </a:r>
            <a:r>
              <a:rPr lang="en-US" sz="1800" dirty="0" smtClean="0"/>
              <a:t> </a:t>
            </a:r>
            <a:br>
              <a:rPr lang="en-US" sz="1800" dirty="0" smtClean="0"/>
            </a:br>
            <a:endParaRPr lang="en-US" sz="1800" dirty="0" smtClean="0"/>
          </a:p>
          <a:p>
            <a:r>
              <a:rPr lang="en-US" sz="2400" dirty="0" smtClean="0"/>
              <a:t>Therapists </a:t>
            </a:r>
            <a:r>
              <a:rPr lang="en-US" sz="2400" dirty="0" smtClean="0"/>
              <a:t>help grieving </a:t>
            </a:r>
            <a:r>
              <a:rPr lang="en-US" sz="2400" dirty="0"/>
              <a:t>people </a:t>
            </a:r>
            <a:r>
              <a:rPr lang="en-US" sz="2400" dirty="0" smtClean="0"/>
              <a:t>practice how they’ll handle </a:t>
            </a:r>
            <a:r>
              <a:rPr lang="en-US" sz="2400" dirty="0" smtClean="0"/>
              <a:t>uncomfortable </a:t>
            </a:r>
            <a:r>
              <a:rPr lang="en-US" sz="2400" dirty="0" smtClean="0"/>
              <a:t>situations. This helps minimize anxiety when those situations arise. </a:t>
            </a:r>
            <a:endParaRPr lang="en-US" sz="2400" dirty="0" smtClean="0"/>
          </a:p>
          <a:p>
            <a:pPr lvl="1"/>
            <a:r>
              <a:rPr lang="en-US" sz="2200" dirty="0" smtClean="0"/>
              <a:t>You </a:t>
            </a:r>
            <a:r>
              <a:rPr lang="en-US" sz="2200" dirty="0" smtClean="0"/>
              <a:t>can also practice </a:t>
            </a:r>
            <a:r>
              <a:rPr lang="en-US" sz="2200" dirty="0" smtClean="0"/>
              <a:t>what you’re going to </a:t>
            </a:r>
            <a:r>
              <a:rPr lang="en-US" sz="2200" dirty="0" smtClean="0"/>
              <a:t>say when you see the grieving person.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855" y="278296"/>
            <a:ext cx="3592576" cy="1296062"/>
          </a:xfrm>
          <a:prstGeom prst="rect">
            <a:avLst/>
          </a:prstGeom>
        </p:spPr>
      </p:pic>
    </p:spTree>
    <p:extLst>
      <p:ext uri="{BB962C8B-B14F-4D97-AF65-F5344CB8AC3E}">
        <p14:creationId xmlns:p14="http://schemas.microsoft.com/office/powerpoint/2010/main" val="1066680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271" y="278296"/>
            <a:ext cx="5326424" cy="1550504"/>
          </a:xfrm>
        </p:spPr>
        <p:txBody>
          <a:bodyPr>
            <a:normAutofit fontScale="90000"/>
          </a:bodyPr>
          <a:lstStyle/>
          <a:p>
            <a:r>
              <a:rPr lang="en-US" dirty="0"/>
              <a:t>Tips for Helping Grieving People: What To Say and </a:t>
            </a:r>
            <a:r>
              <a:rPr lang="en-US" dirty="0" smtClean="0"/>
              <a:t>Do</a:t>
            </a:r>
            <a:endParaRPr lang="en-US" dirty="0"/>
          </a:p>
        </p:txBody>
      </p:sp>
      <p:sp>
        <p:nvSpPr>
          <p:cNvPr id="3" name="Content Placeholder 2"/>
          <p:cNvSpPr>
            <a:spLocks noGrp="1"/>
          </p:cNvSpPr>
          <p:nvPr>
            <p:ph idx="1"/>
          </p:nvPr>
        </p:nvSpPr>
        <p:spPr>
          <a:xfrm>
            <a:off x="677333" y="1696453"/>
            <a:ext cx="8996055" cy="5005135"/>
          </a:xfrm>
        </p:spPr>
        <p:txBody>
          <a:bodyPr>
            <a:normAutofit/>
          </a:bodyPr>
          <a:lstStyle/>
          <a:p>
            <a:pPr marL="457200" indent="-457200">
              <a:buFont typeface="+mj-lt"/>
              <a:buAutoNum type="arabicPeriod"/>
            </a:pPr>
            <a:r>
              <a:rPr lang="en-US" sz="2400" dirty="0" smtClean="0"/>
              <a:t>Offer specific help</a:t>
            </a:r>
          </a:p>
          <a:p>
            <a:pPr lvl="1"/>
            <a:r>
              <a:rPr lang="en-US" sz="2000" dirty="0" smtClean="0"/>
              <a:t>What you </a:t>
            </a:r>
            <a:r>
              <a:rPr lang="en-US" sz="2000" dirty="0" smtClean="0"/>
              <a:t>can do: </a:t>
            </a:r>
            <a:r>
              <a:rPr lang="en-US" sz="2000" i="1" dirty="0" smtClean="0"/>
              <a:t>“I’m </a:t>
            </a:r>
            <a:r>
              <a:rPr lang="en-US" sz="2000" i="1" dirty="0"/>
              <a:t>coming over on Tuesday afternoon to take your </a:t>
            </a:r>
            <a:r>
              <a:rPr lang="en-US" sz="2000" i="1" dirty="0" smtClean="0"/>
              <a:t>kids to the park.”</a:t>
            </a:r>
          </a:p>
          <a:p>
            <a:pPr marL="457200" indent="-457200">
              <a:buFont typeface="+mj-lt"/>
              <a:buAutoNum type="arabicPeriod"/>
            </a:pPr>
            <a:r>
              <a:rPr lang="en-US" sz="2400" dirty="0" smtClean="0"/>
              <a:t>Talk about their loved one</a:t>
            </a:r>
          </a:p>
          <a:p>
            <a:pPr lvl="1"/>
            <a:r>
              <a:rPr lang="en-US" sz="2000" dirty="0" smtClean="0"/>
              <a:t>What you can say: </a:t>
            </a:r>
            <a:r>
              <a:rPr lang="en-US" sz="2000" i="1" dirty="0" smtClean="0"/>
              <a:t>“I heard a song the other day that reminded me of X. I miss her.”</a:t>
            </a:r>
            <a:endParaRPr lang="en-US" sz="2000" i="1" dirty="0"/>
          </a:p>
          <a:p>
            <a:pPr marL="457200" indent="-457200">
              <a:buFont typeface="+mj-lt"/>
              <a:buAutoNum type="arabicPeriod"/>
            </a:pPr>
            <a:r>
              <a:rPr lang="en-US" sz="2400" dirty="0" smtClean="0"/>
              <a:t>Ask</a:t>
            </a:r>
            <a:r>
              <a:rPr lang="en-US" sz="2400" i="1" dirty="0" smtClean="0"/>
              <a:t> “How are you doing today?”</a:t>
            </a:r>
          </a:p>
          <a:p>
            <a:pPr lvl="1"/>
            <a:r>
              <a:rPr lang="en-US" sz="2000" dirty="0" smtClean="0"/>
              <a:t>This shows that you understand they are sad. But there are good days and bad when you’re on a grief journey.</a:t>
            </a:r>
          </a:p>
          <a:p>
            <a:pPr marL="457200" indent="-457200">
              <a:buFont typeface="+mj-lt"/>
              <a:buAutoNum type="arabicPeriod"/>
            </a:pPr>
            <a:r>
              <a:rPr lang="en-US" sz="2400" dirty="0" smtClean="0"/>
              <a:t>Don’t be afraid to send a text, email, or a card</a:t>
            </a:r>
          </a:p>
          <a:p>
            <a:pPr lvl="1"/>
            <a:r>
              <a:rPr lang="en-US" sz="2000" dirty="0" smtClean="0"/>
              <a:t>The </a:t>
            </a:r>
            <a:r>
              <a:rPr lang="en-US" sz="2000" dirty="0" smtClean="0"/>
              <a:t>grieving person </a:t>
            </a:r>
            <a:r>
              <a:rPr lang="en-US" sz="2000" dirty="0" smtClean="0"/>
              <a:t>can read it </a:t>
            </a:r>
            <a:r>
              <a:rPr lang="en-US" sz="2000" dirty="0" smtClean="0"/>
              <a:t>at his/her convenience and it’s non-intrusive. </a:t>
            </a:r>
            <a:endParaRPr lang="en-US" sz="2000" dirty="0"/>
          </a:p>
          <a:p>
            <a:pPr lvl="1"/>
            <a:endParaRPr lang="en-US" sz="2200" dirty="0" smtClean="0"/>
          </a:p>
          <a:p>
            <a:endParaRPr lang="en-US" sz="2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855" y="278296"/>
            <a:ext cx="3592576" cy="1296062"/>
          </a:xfrm>
          <a:prstGeom prst="rect">
            <a:avLst/>
          </a:prstGeom>
        </p:spPr>
      </p:pic>
    </p:spTree>
    <p:extLst>
      <p:ext uri="{BB962C8B-B14F-4D97-AF65-F5344CB8AC3E}">
        <p14:creationId xmlns:p14="http://schemas.microsoft.com/office/powerpoint/2010/main" val="1100950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3376" y="313171"/>
            <a:ext cx="5194076" cy="701842"/>
          </a:xfrm>
        </p:spPr>
        <p:txBody>
          <a:bodyPr/>
          <a:lstStyle/>
          <a:p>
            <a:r>
              <a:rPr lang="en-US" dirty="0" smtClean="0"/>
              <a:t>Resources</a:t>
            </a:r>
            <a:endParaRPr lang="en-US" dirty="0"/>
          </a:p>
        </p:txBody>
      </p:sp>
      <p:sp>
        <p:nvSpPr>
          <p:cNvPr id="3" name="Content Placeholder 2"/>
          <p:cNvSpPr>
            <a:spLocks noGrp="1"/>
          </p:cNvSpPr>
          <p:nvPr>
            <p:ph idx="1"/>
          </p:nvPr>
        </p:nvSpPr>
        <p:spPr>
          <a:xfrm>
            <a:off x="677333" y="1215189"/>
            <a:ext cx="8779487" cy="5498432"/>
          </a:xfrm>
        </p:spPr>
        <p:txBody>
          <a:bodyPr>
            <a:normAutofit/>
          </a:bodyPr>
          <a:lstStyle/>
          <a:p>
            <a:endParaRPr lang="en-US" dirty="0" smtClean="0"/>
          </a:p>
          <a:p>
            <a:r>
              <a:rPr lang="en-US" sz="2400" dirty="0" smtClean="0"/>
              <a:t>Here’s a great website for cards that will resonate! </a:t>
            </a:r>
            <a:r>
              <a:rPr lang="en-US" dirty="0">
                <a:hlinkClick r:id="rId3"/>
              </a:rPr>
              <a:t>https://emilymcdowell.com/collections/empathy-cards</a:t>
            </a:r>
            <a:endParaRPr lang="en-US" dirty="0"/>
          </a:p>
          <a:p>
            <a:pPr marL="457200" lvl="1" indent="0">
              <a:buNone/>
            </a:pPr>
            <a:r>
              <a:rPr lang="en-US" dirty="0"/>
              <a:t/>
            </a:r>
            <a:br>
              <a:rPr lang="en-US" dirty="0"/>
            </a:br>
            <a:endParaRPr lang="en-US" dirty="0"/>
          </a:p>
          <a:p>
            <a:endParaRPr lang="en-US" dirty="0" smtClean="0"/>
          </a:p>
          <a:p>
            <a:endParaRPr lang="en-US" dirty="0" smtClean="0"/>
          </a:p>
          <a:p>
            <a:endParaRPr lang="en-US" dirty="0" smtClean="0"/>
          </a:p>
          <a:p>
            <a:r>
              <a:rPr lang="en-US" sz="2400" dirty="0" smtClean="0"/>
              <a:t>Here’s a book that will guide</a:t>
            </a:r>
          </a:p>
          <a:p>
            <a:pPr marL="0" indent="0">
              <a:buNone/>
            </a:pPr>
            <a:r>
              <a:rPr lang="en-US" sz="2400" dirty="0"/>
              <a:t> </a:t>
            </a:r>
            <a:r>
              <a:rPr lang="en-US" sz="2400" dirty="0" smtClean="0"/>
              <a:t>    you about what to say and/or </a:t>
            </a:r>
          </a:p>
          <a:p>
            <a:pPr marL="0" indent="0">
              <a:buNone/>
            </a:pPr>
            <a:r>
              <a:rPr lang="en-US" sz="2400" dirty="0"/>
              <a:t> </a:t>
            </a:r>
            <a:r>
              <a:rPr lang="en-US" sz="2400" dirty="0" smtClean="0"/>
              <a:t>    do in specific situations.</a:t>
            </a:r>
          </a:p>
          <a:p>
            <a:pPr lvl="1"/>
            <a:endParaRPr lang="en-US" dirty="0"/>
          </a:p>
          <a:p>
            <a:pPr lvl="1"/>
            <a:endParaRPr lang="en-US" dirty="0"/>
          </a:p>
          <a:p>
            <a:pPr lvl="1"/>
            <a:endParaRPr lang="en-US"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61815" y="4024813"/>
            <a:ext cx="2447781" cy="262840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8667" y="206107"/>
            <a:ext cx="3592576" cy="1296062"/>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13208" y="2323013"/>
            <a:ext cx="5080000" cy="1701800"/>
          </a:xfrm>
          <a:prstGeom prst="rect">
            <a:avLst/>
          </a:prstGeom>
        </p:spPr>
      </p:pic>
    </p:spTree>
    <p:extLst>
      <p:ext uri="{BB962C8B-B14F-4D97-AF65-F5344CB8AC3E}">
        <p14:creationId xmlns:p14="http://schemas.microsoft.com/office/powerpoint/2010/main" val="37229425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6176" y="308810"/>
            <a:ext cx="5227826" cy="1320800"/>
          </a:xfrm>
        </p:spPr>
        <p:txBody>
          <a:bodyPr/>
          <a:lstStyle/>
          <a:p>
            <a:r>
              <a:rPr lang="en-US" smtClean="0"/>
              <a:t>Key Takeaways</a:t>
            </a:r>
            <a:endParaRPr lang="en-US" dirty="0"/>
          </a:p>
        </p:txBody>
      </p:sp>
      <p:sp>
        <p:nvSpPr>
          <p:cNvPr id="3" name="Content Placeholder 2"/>
          <p:cNvSpPr>
            <a:spLocks noGrp="1"/>
          </p:cNvSpPr>
          <p:nvPr>
            <p:ph idx="1"/>
          </p:nvPr>
        </p:nvSpPr>
        <p:spPr>
          <a:xfrm>
            <a:off x="677333" y="1629610"/>
            <a:ext cx="9513413" cy="5228390"/>
          </a:xfrm>
        </p:spPr>
        <p:txBody>
          <a:bodyPr>
            <a:normAutofit/>
          </a:bodyPr>
          <a:lstStyle/>
          <a:p>
            <a:r>
              <a:rPr lang="en-US" sz="2400" dirty="0" smtClean="0"/>
              <a:t>Always acknowledge </a:t>
            </a:r>
            <a:r>
              <a:rPr lang="en-US" sz="2400" dirty="0"/>
              <a:t>the bereaved person’s </a:t>
            </a:r>
            <a:r>
              <a:rPr lang="en-US" sz="2400" dirty="0" smtClean="0"/>
              <a:t>loss</a:t>
            </a:r>
          </a:p>
          <a:p>
            <a:pPr lvl="1"/>
            <a:r>
              <a:rPr lang="en-US" sz="2200" dirty="0" smtClean="0"/>
              <a:t>Practice what you’re going to say</a:t>
            </a:r>
            <a:br>
              <a:rPr lang="en-US" sz="2200" dirty="0" smtClean="0"/>
            </a:br>
            <a:endParaRPr lang="en-US" sz="2200" dirty="0" smtClean="0"/>
          </a:p>
          <a:p>
            <a:r>
              <a:rPr lang="en-US" sz="2400" dirty="0"/>
              <a:t>Offer specific help</a:t>
            </a:r>
          </a:p>
          <a:p>
            <a:pPr lvl="1"/>
            <a:r>
              <a:rPr lang="en-US" sz="2200" dirty="0" smtClean="0"/>
              <a:t>Example: I’m making you dinner on Tuesday night.</a:t>
            </a:r>
            <a:br>
              <a:rPr lang="en-US" sz="2200" dirty="0" smtClean="0"/>
            </a:br>
            <a:endParaRPr lang="en-US" sz="2200" dirty="0" smtClean="0"/>
          </a:p>
          <a:p>
            <a:r>
              <a:rPr lang="en-US" sz="2600" dirty="0" smtClean="0"/>
              <a:t>Talk </a:t>
            </a:r>
            <a:r>
              <a:rPr lang="en-US" sz="2600" dirty="0"/>
              <a:t>about their loved </a:t>
            </a:r>
            <a:r>
              <a:rPr lang="en-US" sz="2600" dirty="0" smtClean="0"/>
              <a:t>one</a:t>
            </a:r>
            <a:br>
              <a:rPr lang="en-US" sz="2600" dirty="0" smtClean="0"/>
            </a:br>
            <a:endParaRPr lang="en-US" sz="2600" dirty="0" smtClean="0"/>
          </a:p>
          <a:p>
            <a:r>
              <a:rPr lang="en-US" sz="2400" dirty="0" smtClean="0"/>
              <a:t>Ask</a:t>
            </a:r>
            <a:r>
              <a:rPr lang="en-US" sz="2400" i="1" dirty="0" smtClean="0"/>
              <a:t> </a:t>
            </a:r>
            <a:r>
              <a:rPr lang="en-US" sz="2400" i="1" dirty="0"/>
              <a:t>“How are you doing today</a:t>
            </a:r>
            <a:r>
              <a:rPr lang="en-US" sz="2400" i="1" dirty="0" smtClean="0"/>
              <a:t>?”</a:t>
            </a:r>
            <a:br>
              <a:rPr lang="en-US" sz="2400" i="1" dirty="0" smtClean="0"/>
            </a:br>
            <a:endParaRPr lang="en-US" sz="2400" i="1" dirty="0"/>
          </a:p>
          <a:p>
            <a:r>
              <a:rPr lang="en-US" sz="2400" dirty="0" smtClean="0"/>
              <a:t>Don’t </a:t>
            </a:r>
            <a:r>
              <a:rPr lang="en-US" sz="2400" dirty="0"/>
              <a:t>be afraid to send a text, email, or a card</a:t>
            </a:r>
          </a:p>
          <a:p>
            <a:endParaRPr lang="en-US" dirty="0"/>
          </a:p>
          <a:p>
            <a:endParaRPr lang="en-US" dirty="0"/>
          </a:p>
          <a:p>
            <a:pPr lvl="1"/>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667" y="206107"/>
            <a:ext cx="3592576" cy="1296062"/>
          </a:xfrm>
          <a:prstGeom prst="rect">
            <a:avLst/>
          </a:prstGeom>
        </p:spPr>
      </p:pic>
    </p:spTree>
    <p:extLst>
      <p:ext uri="{BB962C8B-B14F-4D97-AF65-F5344CB8AC3E}">
        <p14:creationId xmlns:p14="http://schemas.microsoft.com/office/powerpoint/2010/main" val="23977845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362</TotalTime>
  <Words>801</Words>
  <Application>Microsoft Office PowerPoint</Application>
  <PresentationFormat>Widescreen</PresentationFormat>
  <Paragraphs>57</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Trebuchet MS</vt:lpstr>
      <vt:lpstr>Wingdings 3</vt:lpstr>
      <vt:lpstr>Facet</vt:lpstr>
      <vt:lpstr>Tips for Helping Grieving People:  What To Say and Do</vt:lpstr>
      <vt:lpstr>Tips for Helping Grieving People: What To Say and Do</vt:lpstr>
      <vt:lpstr>Tips for Helping Grieving People: What To Say and Do</vt:lpstr>
      <vt:lpstr>Resources</vt:lpstr>
      <vt:lpstr>Key Takeaways</vt:lpstr>
    </vt:vector>
  </TitlesOfParts>
  <Company>USDOT-Volpe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MRP Project and the Education Station  Present STEAMPals Mentoring Program</dc:title>
  <dc:creator>Pedroli, Kristen (Volpe)</dc:creator>
  <cp:lastModifiedBy>Pierce, Kristen (Volpe)</cp:lastModifiedBy>
  <cp:revision>49</cp:revision>
  <dcterms:created xsi:type="dcterms:W3CDTF">2019-10-03T16:14:34Z</dcterms:created>
  <dcterms:modified xsi:type="dcterms:W3CDTF">2020-08-18T00:46:08Z</dcterms:modified>
</cp:coreProperties>
</file>